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78"/>
  </p:notesMasterIdLst>
  <p:sldIdLst>
    <p:sldId id="256" r:id="rId2"/>
    <p:sldId id="258" r:id="rId3"/>
    <p:sldId id="371" r:id="rId4"/>
    <p:sldId id="326" r:id="rId5"/>
    <p:sldId id="368" r:id="rId6"/>
    <p:sldId id="266" r:id="rId7"/>
    <p:sldId id="260" r:id="rId8"/>
    <p:sldId id="331" r:id="rId9"/>
    <p:sldId id="370" r:id="rId10"/>
    <p:sldId id="259" r:id="rId11"/>
    <p:sldId id="286" r:id="rId12"/>
    <p:sldId id="287" r:id="rId13"/>
    <p:sldId id="288" r:id="rId14"/>
    <p:sldId id="372" r:id="rId15"/>
    <p:sldId id="261" r:id="rId16"/>
    <p:sldId id="290" r:id="rId17"/>
    <p:sldId id="334" r:id="rId18"/>
    <p:sldId id="364" r:id="rId19"/>
    <p:sldId id="365" r:id="rId20"/>
    <p:sldId id="366" r:id="rId21"/>
    <p:sldId id="363" r:id="rId22"/>
    <p:sldId id="332" r:id="rId23"/>
    <p:sldId id="335" r:id="rId24"/>
    <p:sldId id="310" r:id="rId25"/>
    <p:sldId id="319" r:id="rId26"/>
    <p:sldId id="336" r:id="rId27"/>
    <p:sldId id="318" r:id="rId28"/>
    <p:sldId id="337" r:id="rId29"/>
    <p:sldId id="322" r:id="rId30"/>
    <p:sldId id="338" r:id="rId31"/>
    <p:sldId id="339" r:id="rId32"/>
    <p:sldId id="312" r:id="rId33"/>
    <p:sldId id="341" r:id="rId34"/>
    <p:sldId id="313" r:id="rId35"/>
    <p:sldId id="345" r:id="rId36"/>
    <p:sldId id="343" r:id="rId37"/>
    <p:sldId id="314" r:id="rId38"/>
    <p:sldId id="346" r:id="rId39"/>
    <p:sldId id="316" r:id="rId40"/>
    <p:sldId id="347" r:id="rId41"/>
    <p:sldId id="344" r:id="rId42"/>
    <p:sldId id="340" r:id="rId43"/>
    <p:sldId id="292" r:id="rId44"/>
    <p:sldId id="348" r:id="rId45"/>
    <p:sldId id="294" r:id="rId46"/>
    <p:sldId id="295" r:id="rId47"/>
    <p:sldId id="296" r:id="rId48"/>
    <p:sldId id="342" r:id="rId49"/>
    <p:sldId id="299" r:id="rId50"/>
    <p:sldId id="349" r:id="rId51"/>
    <p:sldId id="297" r:id="rId52"/>
    <p:sldId id="298" r:id="rId53"/>
    <p:sldId id="350" r:id="rId54"/>
    <p:sldId id="352" r:id="rId55"/>
    <p:sldId id="351" r:id="rId56"/>
    <p:sldId id="300" r:id="rId57"/>
    <p:sldId id="353" r:id="rId58"/>
    <p:sldId id="369" r:id="rId59"/>
    <p:sldId id="303" r:id="rId60"/>
    <p:sldId id="354" r:id="rId61"/>
    <p:sldId id="304" r:id="rId62"/>
    <p:sldId id="317" r:id="rId63"/>
    <p:sldId id="301" r:id="rId64"/>
    <p:sldId id="359" r:id="rId65"/>
    <p:sldId id="302" r:id="rId66"/>
    <p:sldId id="360" r:id="rId67"/>
    <p:sldId id="356" r:id="rId68"/>
    <p:sldId id="358" r:id="rId69"/>
    <p:sldId id="361" r:id="rId70"/>
    <p:sldId id="362" r:id="rId71"/>
    <p:sldId id="357" r:id="rId72"/>
    <p:sldId id="305" r:id="rId73"/>
    <p:sldId id="355" r:id="rId74"/>
    <p:sldId id="373" r:id="rId75"/>
    <p:sldId id="367" r:id="rId76"/>
    <p:sldId id="280" r:id="rId7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9E6D44A-6743-4B3B-A18D-F56D428C44B2}">
          <p14:sldIdLst>
            <p14:sldId id="256"/>
            <p14:sldId id="258"/>
            <p14:sldId id="371"/>
            <p14:sldId id="326"/>
            <p14:sldId id="368"/>
            <p14:sldId id="266"/>
            <p14:sldId id="260"/>
            <p14:sldId id="331"/>
            <p14:sldId id="370"/>
            <p14:sldId id="259"/>
            <p14:sldId id="286"/>
            <p14:sldId id="287"/>
            <p14:sldId id="288"/>
            <p14:sldId id="372"/>
            <p14:sldId id="261"/>
            <p14:sldId id="290"/>
            <p14:sldId id="334"/>
            <p14:sldId id="364"/>
            <p14:sldId id="365"/>
            <p14:sldId id="366"/>
            <p14:sldId id="363"/>
            <p14:sldId id="332"/>
            <p14:sldId id="335"/>
            <p14:sldId id="310"/>
            <p14:sldId id="319"/>
            <p14:sldId id="336"/>
            <p14:sldId id="318"/>
            <p14:sldId id="337"/>
            <p14:sldId id="322"/>
            <p14:sldId id="338"/>
            <p14:sldId id="339"/>
            <p14:sldId id="312"/>
            <p14:sldId id="341"/>
            <p14:sldId id="313"/>
            <p14:sldId id="345"/>
            <p14:sldId id="343"/>
            <p14:sldId id="314"/>
            <p14:sldId id="346"/>
            <p14:sldId id="316"/>
            <p14:sldId id="347"/>
            <p14:sldId id="344"/>
            <p14:sldId id="340"/>
            <p14:sldId id="292"/>
            <p14:sldId id="348"/>
            <p14:sldId id="294"/>
            <p14:sldId id="295"/>
            <p14:sldId id="296"/>
            <p14:sldId id="342"/>
            <p14:sldId id="299"/>
            <p14:sldId id="349"/>
            <p14:sldId id="297"/>
            <p14:sldId id="298"/>
            <p14:sldId id="350"/>
            <p14:sldId id="352"/>
            <p14:sldId id="351"/>
            <p14:sldId id="300"/>
            <p14:sldId id="353"/>
            <p14:sldId id="369"/>
            <p14:sldId id="303"/>
            <p14:sldId id="354"/>
            <p14:sldId id="304"/>
            <p14:sldId id="317"/>
            <p14:sldId id="301"/>
            <p14:sldId id="359"/>
            <p14:sldId id="302"/>
            <p14:sldId id="360"/>
            <p14:sldId id="356"/>
            <p14:sldId id="358"/>
            <p14:sldId id="361"/>
            <p14:sldId id="362"/>
            <p14:sldId id="357"/>
            <p14:sldId id="305"/>
            <p14:sldId id="355"/>
            <p14:sldId id="373"/>
            <p14:sldId id="36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E5972CD-3FF6-4065-89B5-2A887F6664D9}">
  <a:tblStyle styleId="{7E5972CD-3FF6-4065-89B5-2A887F6664D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0" autoAdjust="0"/>
    <p:restoredTop sz="78222" autoAdjust="0"/>
  </p:normalViewPr>
  <p:slideViewPr>
    <p:cSldViewPr snapToGrid="0">
      <p:cViewPr varScale="1">
        <p:scale>
          <a:sx n="102" d="100"/>
          <a:sy n="102" d="100"/>
        </p:scale>
        <p:origin x="1381" y="43"/>
      </p:cViewPr>
      <p:guideLst/>
    </p:cSldViewPr>
  </p:slideViewPr>
  <p:outlineViewPr>
    <p:cViewPr>
      <p:scale>
        <a:sx n="33" d="100"/>
        <a:sy n="33" d="100"/>
      </p:scale>
      <p:origin x="0" y="-295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01"/>
    </p:cViewPr>
  </p:sorterViewPr>
  <p:notesViewPr>
    <p:cSldViewPr snapToGrid="0">
      <p:cViewPr varScale="1">
        <p:scale>
          <a:sx n="82" d="100"/>
          <a:sy n="82" d="100"/>
        </p:scale>
        <p:origin x="3085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22141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61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76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450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38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98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764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272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895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130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09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35B106D-7F11-4A22-AC3F-769D7C7A1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374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69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981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634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97289B2-EFF7-4A6B-8999-60AEE9877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2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FDB9953-E919-4BA1-A4A4-E66081FB1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0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87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67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68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64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962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184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924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141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32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11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EC07A3A-52D3-4517-AFC7-4DB8DBECE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58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146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35B106D-7F11-4A22-AC3F-769D7C7A1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49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390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355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662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834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7808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6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674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966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710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8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7167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32891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9512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20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1868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9974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699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3224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1932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61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96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4261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901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7728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3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34048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8573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164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8262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864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4310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892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038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905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8880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93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2081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668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7980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51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65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96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SzPct val="100000"/>
              <a:buChar char="○"/>
              <a:defRPr sz="1800"/>
            </a:lvl2pPr>
            <a:lvl3pPr lvl="2" rtl="0">
              <a:spcBef>
                <a:spcPts val="0"/>
              </a:spcBef>
              <a:buSzPct val="100000"/>
              <a:buChar char="■"/>
              <a:defRPr sz="1800"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SzPct val="100000"/>
              <a:buChar char="○"/>
              <a:defRPr sz="1800"/>
            </a:lvl2pPr>
            <a:lvl3pPr lvl="2" rtl="0">
              <a:spcBef>
                <a:spcPts val="0"/>
              </a:spcBef>
              <a:buSzPct val="100000"/>
              <a:buChar char="■"/>
              <a:defRPr sz="1800"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SzPct val="100000"/>
              <a:buChar char="○"/>
              <a:defRPr sz="1800"/>
            </a:lvl2pPr>
            <a:lvl3pPr lvl="2" rtl="0">
              <a:spcBef>
                <a:spcPts val="0"/>
              </a:spcBef>
              <a:buSzPct val="100000"/>
              <a:buChar char="■"/>
              <a:defRPr sz="1800"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flow.com/blog/10-essential-ui-design-tip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henextweb.com/apps/2015/08/28/10-usability-considerations-mobile-app/#.tnw_s8ZhHpYT" TargetMode="External"/><Relationship Id="rId5" Type="http://schemas.openxmlformats.org/officeDocument/2006/relationships/hyperlink" Target="https://developer.android.com/training/best-ui.html" TargetMode="External"/><Relationship Id="rId4" Type="http://schemas.openxmlformats.org/officeDocument/2006/relationships/hyperlink" Target="https://developer.apple.com/design/tip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Xam.Plugin.Connectivit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ee658108.aspx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taltz/868e7e9bc2a7b8c1f754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reactivex.io/documentation/operators/timer.html" TargetMode="External"/><Relationship Id="rId5" Type="http://schemas.openxmlformats.org/officeDocument/2006/relationships/hyperlink" Target="https://msdn.microsoft.com/en-us/library/system.reactive.linq.observable.timer(v=vs.103).aspx" TargetMode="External"/><Relationship Id="rId4" Type="http://schemas.openxmlformats.org/officeDocument/2006/relationships/hyperlink" Target="https://reactiveui.net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6898381/reactiveui-view-viewmodel-injection-and-di-in-genera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2560971/what-is-the-overhead-of-creating-a-new-httpclient-per-call-in-a-webapi-client/35045301#35045301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spnet/web-api/overview/advanced/calling-a-web-api-from-a-net-client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zure/notification-hubs/notification-hubs-push-notification-overview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747105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Building pragmatic mobile applications</a:t>
            </a:r>
            <a:endParaRPr lang="en" dirty="0"/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40"/>
    </mc:Choice>
    <mc:Fallback xmlns="">
      <p:transition advTm="26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System Overview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 what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1"/>
    </mc:Choice>
    <mc:Fallback xmlns="">
      <p:transition advTm="6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/>
              <a:t>Primary System Components</a:t>
            </a:r>
            <a:endParaRPr lang="en" sz="19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Mobile App</a:t>
            </a:r>
            <a:endParaRPr lang="en" b="1">
              <a:highlight>
                <a:srgbClr val="FFCD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iOS and Android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Xamarin Forms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/>
              <a:t>ReactiveUI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Realm.io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Azure Notification Hub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API and Web App</a:t>
            </a:r>
            <a:endParaRPr lang="en" b="1">
              <a:highlight>
                <a:srgbClr val="FFCD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ASPNETCORE on .NET 4.6.1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/>
              <a:t>EFCore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Angular 2 and TypeScript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/>
              <a:t>IdentityServer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SQL 2016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File</a:t>
            </a:r>
            <a:r>
              <a:rPr lang="en" b="1">
                <a:highlight>
                  <a:srgbClr val="FFCD00"/>
                </a:highlight>
              </a:rPr>
              <a:t> processors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err="1"/>
              <a:t>NserviceBus</a:t>
            </a:r>
            <a:endParaRPr lang="en-US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err="1"/>
              <a:t>Npoco</a:t>
            </a:r>
            <a:r>
              <a:rPr lang="en-US"/>
              <a:t>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789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25"/>
    </mc:Choice>
    <mc:Fallback xmlns="">
      <p:transition advTm="2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uiExpand="1" build="p"/>
      <p:bldP spid="155" grpId="0" uiExpand="1" build="p"/>
      <p:bldP spid="15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/>
              <a:t>Secondary System Components</a:t>
            </a:r>
            <a:endParaRPr lang="en" sz="19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Infrastructure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TFS - CI and CD for web and other backend systems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Jenkins – mobile app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156" name="Shape 156"/>
          <p:cNvSpPr txBox="1">
            <a:spLocks noGrp="1"/>
          </p:cNvSpPr>
          <p:nvPr>
            <p:ph type="body" idx="3"/>
          </p:nvPr>
        </p:nvSpPr>
        <p:spPr>
          <a:xfrm>
            <a:off x="4031668" y="167285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Interface services</a:t>
            </a:r>
            <a:endParaRPr lang="en" b="1">
              <a:highlight>
                <a:srgbClr val="FFCD00"/>
              </a:highlight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/>
              <a:t>Multiple Windows services to interface with other existing applications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27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5"/>
    </mc:Choice>
    <mc:Fallback xmlns="">
      <p:transition advTm="4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uiExpand="1" build="p"/>
      <p:bldP spid="15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1E96-559B-4F97-9869-DC19B76D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level architecture</a:t>
            </a:r>
          </a:p>
        </p:txBody>
      </p:sp>
      <p:sp>
        <p:nvSpPr>
          <p:cNvPr id="3" name="Shape 342">
            <a:extLst>
              <a:ext uri="{FF2B5EF4-FFF2-40B4-BE49-F238E27FC236}">
                <a16:creationId xmlns:a16="http://schemas.microsoft.com/office/drawing/2014/main" id="{1813EBF6-A10E-4275-B858-C077F796FFE2}"/>
              </a:ext>
            </a:extLst>
          </p:cNvPr>
          <p:cNvSpPr/>
          <p:nvPr/>
        </p:nvSpPr>
        <p:spPr>
          <a:xfrm>
            <a:off x="1357686" y="2378963"/>
            <a:ext cx="856620" cy="151819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90CD550-71C9-43DE-B738-D7F89DEC7AB3}"/>
              </a:ext>
            </a:extLst>
          </p:cNvPr>
          <p:cNvSpPr/>
          <p:nvPr/>
        </p:nvSpPr>
        <p:spPr>
          <a:xfrm>
            <a:off x="5067124" y="3620009"/>
            <a:ext cx="786384" cy="9894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DB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81D4FC9-8ABF-415B-BCCB-27DAF444158E}"/>
              </a:ext>
            </a:extLst>
          </p:cNvPr>
          <p:cNvSpPr/>
          <p:nvPr/>
        </p:nvSpPr>
        <p:spPr>
          <a:xfrm>
            <a:off x="3227832" y="2392680"/>
            <a:ext cx="932688" cy="149686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4EDAE9F-3103-4BFD-8BA1-BCAC26FFC63D}"/>
              </a:ext>
            </a:extLst>
          </p:cNvPr>
          <p:cNvSpPr/>
          <p:nvPr/>
        </p:nvSpPr>
        <p:spPr>
          <a:xfrm>
            <a:off x="3227832" y="1465158"/>
            <a:ext cx="1154578" cy="5535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Cloud</a:t>
            </a:r>
          </a:p>
        </p:txBody>
      </p:sp>
      <p:pic>
        <p:nvPicPr>
          <p:cNvPr id="12" name="Graphic 11" descr="Gears">
            <a:extLst>
              <a:ext uri="{FF2B5EF4-FFF2-40B4-BE49-F238E27FC236}">
                <a16:creationId xmlns:a16="http://schemas.microsoft.com/office/drawing/2014/main" id="{AC14F17B-73E2-4F64-88BB-EFA3F74F4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4259" y="2076831"/>
            <a:ext cx="914400" cy="9144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D791E55-3EAE-4AC2-84ED-DA8C54478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0440" y="1974342"/>
            <a:ext cx="1119378" cy="1119378"/>
          </a:xfrm>
          <a:prstGeom prst="rect">
            <a:avLst/>
          </a:prstGeom>
        </p:spPr>
      </p:pic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DD7F7C71-77D8-4745-9E3B-18DB8753F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2214" y="2835514"/>
            <a:ext cx="1119378" cy="1119378"/>
          </a:xfrm>
          <a:prstGeom prst="rect">
            <a:avLst/>
          </a:prstGeom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16C1611-31D7-400A-901B-E886614F9AA4}"/>
              </a:ext>
            </a:extLst>
          </p:cNvPr>
          <p:cNvSpPr/>
          <p:nvPr/>
        </p:nvSpPr>
        <p:spPr>
          <a:xfrm>
            <a:off x="2301240" y="3014472"/>
            <a:ext cx="755904" cy="1882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D207976F-09DD-41FF-AAB1-E326B8CCC9CB}"/>
              </a:ext>
            </a:extLst>
          </p:cNvPr>
          <p:cNvSpPr/>
          <p:nvPr/>
        </p:nvSpPr>
        <p:spPr>
          <a:xfrm rot="1636462">
            <a:off x="4203330" y="3454830"/>
            <a:ext cx="802398" cy="1882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33374943-E07C-4685-9785-4F8E345E9AB9}"/>
              </a:ext>
            </a:extLst>
          </p:cNvPr>
          <p:cNvSpPr/>
          <p:nvPr/>
        </p:nvSpPr>
        <p:spPr>
          <a:xfrm rot="19960789">
            <a:off x="4201124" y="2767422"/>
            <a:ext cx="840693" cy="1882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E986EE01-BD59-423F-80B1-9D2B231AC034}"/>
              </a:ext>
            </a:extLst>
          </p:cNvPr>
          <p:cNvSpPr/>
          <p:nvPr/>
        </p:nvSpPr>
        <p:spPr>
          <a:xfrm rot="16200000">
            <a:off x="5210052" y="3175785"/>
            <a:ext cx="551521" cy="1824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4BE1BAA6-A737-4F4E-97E2-FC0824F76D50}"/>
              </a:ext>
            </a:extLst>
          </p:cNvPr>
          <p:cNvSpPr/>
          <p:nvPr/>
        </p:nvSpPr>
        <p:spPr>
          <a:xfrm>
            <a:off x="5940113" y="2370372"/>
            <a:ext cx="1113830" cy="2146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A33AA433-2A06-47E3-8F31-07172CD9BB78}"/>
              </a:ext>
            </a:extLst>
          </p:cNvPr>
          <p:cNvSpPr/>
          <p:nvPr/>
        </p:nvSpPr>
        <p:spPr>
          <a:xfrm rot="1805246">
            <a:off x="4472544" y="1898849"/>
            <a:ext cx="818278" cy="208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0A703DB5-D876-420A-9EF0-F9C16D1A5D6B}"/>
              </a:ext>
            </a:extLst>
          </p:cNvPr>
          <p:cNvSpPr/>
          <p:nvPr/>
        </p:nvSpPr>
        <p:spPr>
          <a:xfrm rot="19805379">
            <a:off x="2156926" y="1991367"/>
            <a:ext cx="974116" cy="1965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0BD8F48-BC4E-4271-8B68-2868F4165DB9}"/>
              </a:ext>
            </a:extLst>
          </p:cNvPr>
          <p:cNvSpPr/>
          <p:nvPr/>
        </p:nvSpPr>
        <p:spPr>
          <a:xfrm>
            <a:off x="7235228" y="1797026"/>
            <a:ext cx="1393319" cy="2217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42"/>
    </mc:Choice>
    <mc:Fallback xmlns="">
      <p:transition advTm="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dirty="0"/>
              <a:t>Business case guidelines</a:t>
            </a:r>
            <a:endParaRPr lang="en" sz="2800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 why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4548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1"/>
    </mc:Choice>
    <mc:Fallback xmlns="">
      <p:transition advTm="65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Answer critical questions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Why do we need an app instead of a responsive web application?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Is the core of our business going to be impacted?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we commit to this one hundred percent?</a:t>
            </a:r>
            <a:endParaRPr lang="en"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28"/>
    </mc:Choice>
    <mc:Fallback xmlns="">
      <p:transition advTm="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Priorities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 Identity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Feature rich?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Small &amp; faster iterations?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Measure everything and know your user</a:t>
            </a:r>
            <a:endParaRPr lang="en"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953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59"/>
    </mc:Choice>
    <mc:Fallback xmlns="">
      <p:transition advTm="1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Rejection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Who likes this?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7894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newspaper, person&#10;&#10;Description generated with very high confidence">
            <a:extLst>
              <a:ext uri="{FF2B5EF4-FFF2-40B4-BE49-F238E27FC236}">
                <a16:creationId xmlns:a16="http://schemas.microsoft.com/office/drawing/2014/main" id="{D6BDEAB4-5175-4D6C-B95E-01CBDFA5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99" y="1372724"/>
            <a:ext cx="4440855" cy="3330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</a:t>
            </a:r>
          </a:p>
        </p:txBody>
      </p:sp>
    </p:spTree>
    <p:extLst>
      <p:ext uri="{BB962C8B-B14F-4D97-AF65-F5344CB8AC3E}">
        <p14:creationId xmlns:p14="http://schemas.microsoft.com/office/powerpoint/2010/main" val="1021806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Rejection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Need to provide a public API for Apple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That has to be IPv6 compatible</a:t>
            </a:r>
          </a:p>
          <a:p>
            <a:pPr marL="228600" lvl="0" rtl="0">
              <a:spcBef>
                <a:spcPts val="0"/>
              </a:spcBef>
            </a:pPr>
            <a:endParaRPr lang="en-US" dirty="0"/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613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6141046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-US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Yogiraj (Yogi Aradhye)</a:t>
            </a:r>
            <a:endParaRPr lang="en" sz="3600" b="1" i="1" dirty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I am here because I </a:t>
            </a:r>
            <a:r>
              <a:rPr lang="en-US" sz="1800" dirty="0">
                <a:solidFill>
                  <a:schemeClr val="dk1"/>
                </a:solidFill>
              </a:rPr>
              <a:t>want to share </a:t>
            </a:r>
            <a:r>
              <a:rPr lang="en" sz="1800" dirty="0">
                <a:solidFill>
                  <a:schemeClr val="dk1"/>
                </a:solidFill>
              </a:rPr>
              <a:t>things I learned.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I am a technical lead at Headspring. </a:t>
            </a:r>
            <a:r>
              <a:rPr lang="en" sz="1800" dirty="0">
                <a:solidFill>
                  <a:schemeClr val="dk1"/>
                </a:solidFill>
              </a:rPr>
              <a:t>You can find me at </a:t>
            </a:r>
            <a:r>
              <a:rPr lang="en" sz="1800" dirty="0">
                <a:solidFill>
                  <a:schemeClr val="dk1"/>
                </a:solidFill>
                <a:highlight>
                  <a:srgbClr val="FFCD00"/>
                </a:highlight>
              </a:rPr>
              <a:t>@yaradhye 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cxnSp>
        <p:nvCxnSpPr>
          <p:cNvPr id="90" name="Shape 90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1" name="Shape 9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Hello!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123"/>
    </mc:Choice>
    <mc:Fallback xmlns="">
      <p:transition advTm="1212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/>
              <a:t>Put the API addresses behind a domain name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1580993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User interface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Let’s take a look</a:t>
            </a:r>
            <a:endParaRPr lang="en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203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5189838" y="441314"/>
            <a:ext cx="2517248" cy="4540224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User interface</a:t>
            </a:r>
            <a:endParaRPr lang="en">
              <a:solidFill>
                <a:schemeClr val="dk1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799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Has everything that the business wanted</a:t>
            </a:r>
            <a:r>
              <a:rPr lang="en" dirty="0"/>
              <a:t>!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What’s wrong?</a:t>
            </a:r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9" descr="A picture containing outdoor, monitor&#10;&#10;Description generated with very high confidence">
            <a:extLst>
              <a:ext uri="{FF2B5EF4-FFF2-40B4-BE49-F238E27FC236}">
                <a16:creationId xmlns:a16="http://schemas.microsoft.com/office/drawing/2014/main" id="{8FCE759C-9907-4811-96F0-DAB8065A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59" y="1098787"/>
            <a:ext cx="2155426" cy="3233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1CAE9E-03A8-45AA-8563-36C4A76409B0}"/>
              </a:ext>
            </a:extLst>
          </p:cNvPr>
          <p:cNvSpPr txBox="1"/>
          <p:nvPr/>
        </p:nvSpPr>
        <p:spPr>
          <a:xfrm>
            <a:off x="4993114" y="4981538"/>
            <a:ext cx="31983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Quattrocento Sans" panose="020B0502050000020003" pitchFamily="34" charset="0"/>
              </a:rPr>
              <a:t>https://theresaneil.wordpress.com/2011/08/22/bad-mobile-apps-ui-design-gone-wrong/</a:t>
            </a:r>
          </a:p>
        </p:txBody>
      </p:sp>
      <p:grpSp>
        <p:nvGrpSpPr>
          <p:cNvPr id="11" name="Shape 112">
            <a:extLst>
              <a:ext uri="{FF2B5EF4-FFF2-40B4-BE49-F238E27FC236}">
                <a16:creationId xmlns:a16="http://schemas.microsoft.com/office/drawing/2014/main" id="{DF4535AE-732D-4592-925E-394C3F34183A}"/>
              </a:ext>
            </a:extLst>
          </p:cNvPr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2" name="Shape 113">
              <a:extLst>
                <a:ext uri="{FF2B5EF4-FFF2-40B4-BE49-F238E27FC236}">
                  <a16:creationId xmlns:a16="http://schemas.microsoft.com/office/drawing/2014/main" id="{BE1EFCA3-F312-4B25-91CD-998216C8570A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14">
              <a:extLst>
                <a:ext uri="{FF2B5EF4-FFF2-40B4-BE49-F238E27FC236}">
                  <a16:creationId xmlns:a16="http://schemas.microsoft.com/office/drawing/2014/main" id="{D3DAEC6D-DDF0-456B-A33C-ADCECC2D3689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15">
              <a:extLst>
                <a:ext uri="{FF2B5EF4-FFF2-40B4-BE49-F238E27FC236}">
                  <a16:creationId xmlns:a16="http://schemas.microsoft.com/office/drawing/2014/main" id="{F08CEFA0-281B-4C22-84F5-DFB45C3E744E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16">
              <a:extLst>
                <a:ext uri="{FF2B5EF4-FFF2-40B4-BE49-F238E27FC236}">
                  <a16:creationId xmlns:a16="http://schemas.microsoft.com/office/drawing/2014/main" id="{F5057745-DE46-4245-8FC7-6F9AA9D3D0FA}"/>
                </a:ext>
              </a:extLst>
            </p:cNvPr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67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/>
              <a:t>Less is more!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231813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Volume control </a:t>
            </a:r>
            <a:endParaRPr lang="en">
              <a:highlight>
                <a:srgbClr val="FFCD00"/>
              </a:highlight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BF9A14F-64DB-4244-B38B-DF446444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583" y="1559518"/>
            <a:ext cx="4391025" cy="3162300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F4EA539B-4FB0-4CF2-AEE6-97BCB3BBF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08712" y="4699255"/>
            <a:ext cx="3145136" cy="317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600"/>
              <a:t>https://uxdesign.cc/the-worst-volume-control-ui-in-the-world-60713dc86950</a:t>
            </a:r>
            <a:r>
              <a:rPr lang="en" sz="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476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96"/>
    </mc:Choice>
    <mc:Fallback xmlns="">
      <p:transition advTm="14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Volume control</a:t>
            </a:r>
            <a:endParaRPr lang="en">
              <a:highlight>
                <a:srgbClr val="FFCD00"/>
              </a:highlight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C25DB2C-A91E-40B1-A3F4-94A9F89F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41980"/>
            <a:ext cx="4762500" cy="2381250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48285223-35A4-4CE1-9A91-631DD2EB5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08712" y="4699255"/>
            <a:ext cx="3145136" cy="317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600"/>
              <a:t>https://uxdesign.cc/the-worst-volume-control-ui-in-the-world-60713dc86950</a:t>
            </a:r>
            <a:r>
              <a:rPr lang="en" sz="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/>
              <a:t>Fancy doesn’t mean useful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0909678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09895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 dirty="0"/>
              <a:t>Setting up the users for success</a:t>
            </a:r>
            <a:endParaRPr lang="en" sz="1900" dirty="0">
              <a:highlight>
                <a:srgbClr val="FFCD00"/>
              </a:highlight>
            </a:endParaRPr>
          </a:p>
        </p:txBody>
      </p:sp>
      <p:pic>
        <p:nvPicPr>
          <p:cNvPr id="3" name="Picture 2" descr="A picture containing text, businesscard&#10;&#10;Description generated with very high confidence">
            <a:extLst>
              <a:ext uri="{FF2B5EF4-FFF2-40B4-BE49-F238E27FC236}">
                <a16:creationId xmlns:a16="http://schemas.microsoft.com/office/drawing/2014/main" id="{EEABA619-8E72-4AEE-BC03-DBF37DE9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10" y="1418474"/>
            <a:ext cx="5696607" cy="3307282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37CDE454-99F2-404D-B343-D34476CEE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08712" y="4699255"/>
            <a:ext cx="3145136" cy="317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600"/>
              <a:t>https://developer.apple.com/design/tips/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3885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 dirty="0"/>
              <a:t>Keep human limitations in mind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8481602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Simple and awesome</a:t>
            </a:r>
            <a:endParaRPr lang="en">
              <a:solidFill>
                <a:schemeClr val="dk1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799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Lyft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Does only a few things</a:t>
            </a:r>
            <a:r>
              <a:rPr lang="en" dirty="0"/>
              <a:t> but d</a:t>
            </a:r>
            <a:r>
              <a:rPr lang="en-US" dirty="0" err="1"/>
              <a:t>oes</a:t>
            </a:r>
            <a:r>
              <a:rPr lang="en-US" dirty="0"/>
              <a:t> them exceptionally well!</a:t>
            </a:r>
          </a:p>
        </p:txBody>
      </p:sp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FC257F3-A500-4474-9C8E-B680C8A3B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28" y="425386"/>
            <a:ext cx="2200459" cy="4492604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9FD105EB-A013-4624-8AEC-8F7BD335F082}"/>
              </a:ext>
            </a:extLst>
          </p:cNvPr>
          <p:cNvSpPr txBox="1">
            <a:spLocks/>
          </p:cNvSpPr>
          <p:nvPr/>
        </p:nvSpPr>
        <p:spPr>
          <a:xfrm>
            <a:off x="7139126" y="4699255"/>
            <a:ext cx="1914722" cy="317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228600">
              <a:spcBef>
                <a:spcPts val="0"/>
              </a:spcBef>
            </a:pPr>
            <a:r>
              <a:rPr lang="en-US" sz="600"/>
              <a:t>https://lyft.com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88339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 idx="4294967295"/>
          </p:nvPr>
        </p:nvSpPr>
        <p:spPr>
          <a:xfrm>
            <a:off x="685800" y="34319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~</a:t>
            </a:r>
            <a:r>
              <a:rPr lang="en" sz="4400" dirty="0"/>
              <a:t>2.8 </a:t>
            </a:r>
            <a:r>
              <a:rPr lang="en-US" sz="4400" dirty="0"/>
              <a:t>million apps in Google Play</a:t>
            </a:r>
            <a:endParaRPr lang="en" sz="4400" dirty="0"/>
          </a:p>
        </p:txBody>
      </p:sp>
      <p:sp>
        <p:nvSpPr>
          <p:cNvPr id="282" name="Shape 282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4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~</a:t>
            </a:r>
            <a:r>
              <a:rPr lang="en" sz="4400" dirty="0"/>
              <a:t>2.2 </a:t>
            </a:r>
            <a:r>
              <a:rPr lang="en-US" sz="4400" dirty="0"/>
              <a:t>million apps in Apple store</a:t>
            </a:r>
            <a:endParaRPr lang="en" sz="4400" dirty="0"/>
          </a:p>
        </p:txBody>
      </p:sp>
      <p:grpSp>
        <p:nvGrpSpPr>
          <p:cNvPr id="284" name="Shape 284"/>
          <p:cNvGrpSpPr/>
          <p:nvPr/>
        </p:nvGrpSpPr>
        <p:grpSpPr>
          <a:xfrm>
            <a:off x="4433047" y="4413424"/>
            <a:ext cx="277858" cy="201655"/>
            <a:chOff x="3932350" y="3714775"/>
            <a:chExt cx="439650" cy="319075"/>
          </a:xfrm>
        </p:grpSpPr>
        <p:sp>
          <p:nvSpPr>
            <p:cNvPr id="285" name="Shape 28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01080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Learn from the successful apps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DA16368-CEC7-4C2C-9283-B4F38A1B5D36}"/>
              </a:ext>
            </a:extLst>
          </p:cNvPr>
          <p:cNvSpPr txBox="1">
            <a:spLocks/>
          </p:cNvSpPr>
          <p:nvPr/>
        </p:nvSpPr>
        <p:spPr>
          <a:xfrm>
            <a:off x="1311228" y="2658557"/>
            <a:ext cx="7127260" cy="9043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/>
            <a:r>
              <a:rPr lang="en-US" sz="2800" dirty="0"/>
              <a:t>Pro tip: Don’t copy</a:t>
            </a:r>
          </a:p>
        </p:txBody>
      </p:sp>
      <p:grpSp>
        <p:nvGrpSpPr>
          <p:cNvPr id="5" name="Shape 531"/>
          <p:cNvGrpSpPr/>
          <p:nvPr/>
        </p:nvGrpSpPr>
        <p:grpSpPr>
          <a:xfrm>
            <a:off x="860181" y="961028"/>
            <a:ext cx="320377" cy="320377"/>
            <a:chOff x="1278900" y="2333250"/>
            <a:chExt cx="381175" cy="381175"/>
          </a:xfrm>
        </p:grpSpPr>
        <p:sp>
          <p:nvSpPr>
            <p:cNvPr id="6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0103386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Follow the app store guidelines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19107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960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 dirty="0"/>
              <a:t>Readings</a:t>
            </a:r>
            <a:endParaRPr lang="en" sz="1900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>
                <a:hlinkClick r:id="rId3"/>
              </a:rPr>
              <a:t>https://webflow.com/blog/10-essential-ui-design-tips</a:t>
            </a: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/>
              <a:t>Apple Tips </a:t>
            </a:r>
            <a:r>
              <a:rPr lang="en-US" sz="1400">
                <a:hlinkClick r:id="rId4"/>
              </a:rPr>
              <a:t>https://developer.apple.com/design/tips/</a:t>
            </a: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/>
              <a:t>Android Tips </a:t>
            </a:r>
            <a:r>
              <a:rPr lang="en-US" sz="1400">
                <a:hlinkClick r:id="rId5"/>
              </a:rPr>
              <a:t>https://developer.android.com/training/best-ui.html</a:t>
            </a: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>
                <a:hlinkClick r:id="rId6"/>
              </a:rPr>
              <a:t>https://thenextweb.com/apps/2015/08/28/10-usability-considerations-mobile-app/#.tnw_s8ZhHpYT</a:t>
            </a:r>
            <a:endParaRPr lang="en-US" sz="1400"/>
          </a:p>
          <a:p>
            <a:pPr marL="228600" lvl="0">
              <a:spcBef>
                <a:spcPts val="0"/>
              </a:spcBef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6873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Architecture and Design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Let’s take a look</a:t>
            </a:r>
            <a:endParaRPr lang="en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3327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Communication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Types (Bluetooth, </a:t>
            </a:r>
            <a:r>
              <a:rPr lang="en-US" dirty="0" err="1"/>
              <a:t>WiFi</a:t>
            </a:r>
            <a:r>
              <a:rPr lang="en-US" dirty="0"/>
              <a:t>, VPN, Cellular)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Occasionally connected, low bandwidth scenarios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Degrade gracefully instead of breaking</a:t>
            </a:r>
          </a:p>
        </p:txBody>
      </p:sp>
    </p:spTree>
    <p:extLst>
      <p:ext uri="{BB962C8B-B14F-4D97-AF65-F5344CB8AC3E}">
        <p14:creationId xmlns:p14="http://schemas.microsoft.com/office/powerpoint/2010/main" val="38135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Xamarin Connectivity Plugin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Types of connection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Events on changes in connection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Checks Bandwidth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https://www.nuget.org/packages/Xam.Plugin.Connectivity</a:t>
            </a:r>
            <a:endParaRPr lang="en-US" dirty="0"/>
          </a:p>
          <a:p>
            <a:pPr marL="228600" lv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4526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1958003"/>
          </a:xfrm>
        </p:spPr>
        <p:txBody>
          <a:bodyPr/>
          <a:lstStyle/>
          <a:p>
            <a:pPr algn="ctr"/>
            <a:r>
              <a:rPr lang="en-US" sz="4000" dirty="0"/>
              <a:t>App has to remain functional in case of the network loss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1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0720899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Power management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Don’t make the app chatty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Have separate battery profiles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Color choices on Android</a:t>
            </a:r>
          </a:p>
          <a:p>
            <a:pPr marL="228600" lv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552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1489391"/>
          </a:xfrm>
        </p:spPr>
        <p:txBody>
          <a:bodyPr/>
          <a:lstStyle/>
          <a:p>
            <a:pPr algn="ctr"/>
            <a:r>
              <a:rPr lang="en-US" sz="4000" dirty="0"/>
              <a:t>Battery usages issues has real consequences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3179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0999601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Local storage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Purge the data that is not used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Realm.io for non sensitive info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Keychain for sensitive</a:t>
            </a:r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50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State of the technology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14476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It is changing everyday</a:t>
            </a:r>
          </a:p>
          <a:p>
            <a:pPr marL="228600" lvl="1"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3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64"/>
    </mc:Choice>
    <mc:Fallback xmlns="">
      <p:transition advTm="176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944439"/>
          </a:xfrm>
        </p:spPr>
        <p:txBody>
          <a:bodyPr/>
          <a:lstStyle/>
          <a:p>
            <a:pPr algn="ctr"/>
            <a:r>
              <a:rPr lang="en-US" sz="4000" dirty="0"/>
              <a:t>Understand the data sensitivity and accessibility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A386E8-1616-4D80-B4CE-6749EE092E9B}"/>
              </a:ext>
            </a:extLst>
          </p:cNvPr>
          <p:cNvSpPr txBox="1">
            <a:spLocks/>
          </p:cNvSpPr>
          <p:nvPr/>
        </p:nvSpPr>
        <p:spPr>
          <a:xfrm>
            <a:off x="1342538" y="2933674"/>
            <a:ext cx="7052012" cy="6273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/>
            <a:r>
              <a:rPr lang="en-US" sz="2000" dirty="0"/>
              <a:t>Ream.io for non sensitivity and frequently accessed</a:t>
            </a:r>
          </a:p>
        </p:txBody>
      </p:sp>
    </p:spTree>
    <p:extLst>
      <p:ext uri="{BB962C8B-B14F-4D97-AF65-F5344CB8AC3E}">
        <p14:creationId xmlns:p14="http://schemas.microsoft.com/office/powerpoint/2010/main" val="3909500944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Readings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spcBef>
                <a:spcPts val="0"/>
              </a:spcBef>
            </a:pPr>
            <a:r>
              <a:rPr lang="en-US"/>
              <a:t>Give this a read old blog still good </a:t>
            </a:r>
            <a:r>
              <a:rPr lang="en-US">
                <a:hlinkClick r:id="rId3"/>
              </a:rPr>
              <a:t>https://msdn.microsoft.com/en-us/library/ee658108.aspx</a:t>
            </a:r>
            <a:endParaRPr lang="en-US"/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28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Programming the App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Let’s take a look</a:t>
            </a:r>
            <a:endParaRPr lang="en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738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What’s the Xamarin appeal?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Common code sharing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C# 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The team is fantastic!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Xamarin Forms and </a:t>
            </a:r>
            <a:r>
              <a:rPr lang="en-US" err="1"/>
              <a:t>Xaml</a:t>
            </a:r>
            <a:endParaRPr lang="en-US"/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IDE choice</a:t>
            </a:r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89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64"/>
    </mc:Choice>
    <mc:Fallback xmlns="">
      <p:transition advTm="176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944439"/>
          </a:xfrm>
        </p:spPr>
        <p:txBody>
          <a:bodyPr/>
          <a:lstStyle/>
          <a:p>
            <a:pPr algn="ctr"/>
            <a:r>
              <a:rPr lang="en-US" sz="4000"/>
              <a:t>Mind shift for mobile apps is required even with Xamarin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2" y="964233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8965925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/>
              <a:t>Shared libraries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 crisis - which class is being used for which project?</a:t>
            </a:r>
          </a:p>
          <a:p>
            <a:pPr marL="5715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Littered with </a:t>
            </a:r>
            <a:r>
              <a:rPr lang="en-US" i="1" dirty="0"/>
              <a:t>If Platform X then do</a:t>
            </a:r>
            <a:r>
              <a:rPr lang="en-US" dirty="0"/>
              <a:t> everywhere</a:t>
            </a:r>
          </a:p>
        </p:txBody>
      </p:sp>
    </p:spTree>
    <p:extLst>
      <p:ext uri="{BB962C8B-B14F-4D97-AF65-F5344CB8AC3E}">
        <p14:creationId xmlns:p14="http://schemas.microsoft.com/office/powerpoint/2010/main" val="7320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81"/>
    </mc:Choice>
    <mc:Fallback xmlns="">
      <p:transition advTm="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Portable Class Libraries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/>
              <a:t>Improvement over shared project but introduces profiles </a:t>
            </a:r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5B601-9297-45E5-A2A9-5BA23318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108" y="2460244"/>
            <a:ext cx="2408457" cy="23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3"/>
    </mc:Choice>
    <mc:Fallback xmlns="">
      <p:transition advTm="1363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err="1"/>
              <a:t>Netstandard</a:t>
            </a:r>
            <a:r>
              <a:rPr lang="en-US"/>
              <a:t> 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045171" y="1616470"/>
            <a:ext cx="7429419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Uniform set of BCL APIs for all .NET platforms.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Libraries that are usable across .NET runtimes.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Reduces/eliminates conditional compilation of shared code.</a:t>
            </a:r>
          </a:p>
        </p:txBody>
      </p:sp>
    </p:spTree>
    <p:extLst>
      <p:ext uri="{BB962C8B-B14F-4D97-AF65-F5344CB8AC3E}">
        <p14:creationId xmlns:p14="http://schemas.microsoft.com/office/powerpoint/2010/main" val="189745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3"/>
    </mc:Choice>
    <mc:Fallback xmlns="">
      <p:transition advTm="593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Migrate to </a:t>
            </a:r>
            <a:r>
              <a:rPr lang="en-US" sz="4000" dirty="0" err="1"/>
              <a:t>Netstandard</a:t>
            </a:r>
            <a:endParaRPr lang="en-US" sz="4000" dirty="0"/>
          </a:p>
        </p:txBody>
      </p:sp>
      <p:grpSp>
        <p:nvGrpSpPr>
          <p:cNvPr id="4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9243607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Reactive programming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Based on observer pattern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Working with asynchronous data streams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Streams are immutable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Reactive gives provides functional way to deal with these streams</a:t>
            </a:r>
          </a:p>
        </p:txBody>
      </p:sp>
    </p:spTree>
    <p:extLst>
      <p:ext uri="{BB962C8B-B14F-4D97-AF65-F5344CB8AC3E}">
        <p14:creationId xmlns:p14="http://schemas.microsoft.com/office/powerpoint/2010/main" val="85796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26"/>
    </mc:Choice>
    <mc:Fallback xmlns="">
      <p:transition advTm="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 idx="4294967295"/>
          </p:nvPr>
        </p:nvSpPr>
        <p:spPr>
          <a:xfrm>
            <a:off x="2447144" y="3731939"/>
            <a:ext cx="4599782" cy="503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i="1" dirty="0">
                <a:highlight>
                  <a:srgbClr val="FFCD00"/>
                </a:highlight>
              </a:rPr>
              <a:t>All the research is pointing towards the jump</a:t>
            </a:r>
            <a:endParaRPr lang="en" sz="1800" i="1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4635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95422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Reactive programming – searching cities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4E2B26D-21CA-4244-9393-6A88130E4830}"/>
              </a:ext>
            </a:extLst>
          </p:cNvPr>
          <p:cNvSpPr/>
          <p:nvPr/>
        </p:nvSpPr>
        <p:spPr>
          <a:xfrm>
            <a:off x="1552421" y="1508324"/>
            <a:ext cx="6071499" cy="34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latin typeface="Quattrocento Sans" panose="020B0502050000020003" pitchFamily="34" charset="0"/>
              </a:rPr>
              <a:t>User input stream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CCD4B48-93C1-4351-8560-FC1CC8793A08}"/>
              </a:ext>
            </a:extLst>
          </p:cNvPr>
          <p:cNvSpPr/>
          <p:nvPr/>
        </p:nvSpPr>
        <p:spPr>
          <a:xfrm>
            <a:off x="1690613" y="1539195"/>
            <a:ext cx="270498" cy="285199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217A501-68F4-46B3-B467-B21F99745687}"/>
              </a:ext>
            </a:extLst>
          </p:cNvPr>
          <p:cNvSpPr/>
          <p:nvPr/>
        </p:nvSpPr>
        <p:spPr>
          <a:xfrm>
            <a:off x="2129925" y="1539193"/>
            <a:ext cx="270498" cy="285199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A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9812E24C-063A-4C39-AD48-260B3D6D2B8E}"/>
              </a:ext>
            </a:extLst>
          </p:cNvPr>
          <p:cNvSpPr/>
          <p:nvPr/>
        </p:nvSpPr>
        <p:spPr>
          <a:xfrm>
            <a:off x="2610404" y="1539194"/>
            <a:ext cx="270498" cy="285199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U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2F22E0A-12A5-448C-A0F0-D0F997B552CF}"/>
              </a:ext>
            </a:extLst>
          </p:cNvPr>
          <p:cNvSpPr/>
          <p:nvPr/>
        </p:nvSpPr>
        <p:spPr>
          <a:xfrm>
            <a:off x="3871252" y="1532352"/>
            <a:ext cx="270498" cy="285199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EE747C-4DC1-4F3A-9798-75FD9BEB2F3A}"/>
              </a:ext>
            </a:extLst>
          </p:cNvPr>
          <p:cNvCxnSpPr/>
          <p:nvPr/>
        </p:nvCxnSpPr>
        <p:spPr>
          <a:xfrm>
            <a:off x="6071499" y="1528901"/>
            <a:ext cx="1226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B91EA8-C598-4D3E-A456-D29C8C0799A7}"/>
              </a:ext>
            </a:extLst>
          </p:cNvPr>
          <p:cNvSpPr txBox="1"/>
          <p:nvPr/>
        </p:nvSpPr>
        <p:spPr>
          <a:xfrm>
            <a:off x="6071499" y="1181903"/>
            <a:ext cx="104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Quattrocento Sans" panose="020B0502050000020003" pitchFamily="34" charset="0"/>
              </a:rPr>
              <a:t>Time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63372DC-C844-41F0-8F5F-8E89ABC25015}"/>
              </a:ext>
            </a:extLst>
          </p:cNvPr>
          <p:cNvSpPr/>
          <p:nvPr/>
        </p:nvSpPr>
        <p:spPr>
          <a:xfrm>
            <a:off x="1552421" y="2680977"/>
            <a:ext cx="6071499" cy="34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latin typeface="Quattrocento Sans" panose="020B0502050000020003" pitchFamily="34" charset="0"/>
              </a:rPr>
              <a:t>User input stream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4C27DE00-D36F-495C-869D-E18CF71737B2}"/>
              </a:ext>
            </a:extLst>
          </p:cNvPr>
          <p:cNvSpPr/>
          <p:nvPr/>
        </p:nvSpPr>
        <p:spPr>
          <a:xfrm>
            <a:off x="3063192" y="3021489"/>
            <a:ext cx="270498" cy="285199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8B4FF42-F553-46BE-A07C-C34569F42713}"/>
              </a:ext>
            </a:extLst>
          </p:cNvPr>
          <p:cNvSpPr/>
          <p:nvPr/>
        </p:nvSpPr>
        <p:spPr>
          <a:xfrm>
            <a:off x="3063192" y="2680977"/>
            <a:ext cx="270498" cy="285199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A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9CDCAA5-C55E-4BA6-AD3C-C331B853C544}"/>
              </a:ext>
            </a:extLst>
          </p:cNvPr>
          <p:cNvSpPr/>
          <p:nvPr/>
        </p:nvSpPr>
        <p:spPr>
          <a:xfrm>
            <a:off x="3063192" y="2340465"/>
            <a:ext cx="270498" cy="285199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153819-D20B-4C98-AF3C-9D4996D8118C}"/>
              </a:ext>
            </a:extLst>
          </p:cNvPr>
          <p:cNvSpPr/>
          <p:nvPr/>
        </p:nvSpPr>
        <p:spPr>
          <a:xfrm>
            <a:off x="3025459" y="2293361"/>
            <a:ext cx="349883" cy="10790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54D3CC73-219C-4A41-AD20-5B2CC2D72B85}"/>
              </a:ext>
            </a:extLst>
          </p:cNvPr>
          <p:cNvSpPr/>
          <p:nvPr/>
        </p:nvSpPr>
        <p:spPr>
          <a:xfrm>
            <a:off x="3900660" y="2711848"/>
            <a:ext cx="270498" cy="285199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06DB00-3C61-4740-9261-F3FC8427AB44}"/>
              </a:ext>
            </a:extLst>
          </p:cNvPr>
          <p:cNvSpPr/>
          <p:nvPr/>
        </p:nvSpPr>
        <p:spPr>
          <a:xfrm>
            <a:off x="1552421" y="1997197"/>
            <a:ext cx="6015636" cy="2387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Quattrocento Sans" panose="020B0502050000020003" pitchFamily="34" charset="0"/>
            </a:endParaRPr>
          </a:p>
          <a:p>
            <a:pPr algn="ctr"/>
            <a:r>
              <a:rPr lang="en-US" sz="1600">
                <a:latin typeface="Fira Code" panose="020B0509050000020004" pitchFamily="49" charset="0"/>
                <a:ea typeface="Fira Code" panose="020B0509050000020004" pitchFamily="49" charset="0"/>
              </a:rPr>
              <a:t>Throttle(TimeSpan.FromSeconds(3))</a:t>
            </a:r>
          </a:p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66EBD87-975C-4CB1-99A7-273F759B6503}"/>
              </a:ext>
            </a:extLst>
          </p:cNvPr>
          <p:cNvSpPr/>
          <p:nvPr/>
        </p:nvSpPr>
        <p:spPr>
          <a:xfrm>
            <a:off x="5064974" y="1518866"/>
            <a:ext cx="270498" cy="28519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T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F7894CD1-4D5C-4D80-B831-103D79915D7C}"/>
              </a:ext>
            </a:extLst>
          </p:cNvPr>
          <p:cNvSpPr/>
          <p:nvPr/>
        </p:nvSpPr>
        <p:spPr>
          <a:xfrm>
            <a:off x="5073438" y="2710257"/>
            <a:ext cx="270498" cy="28519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9F014E-CACB-48A3-8E51-F73353A41D68}"/>
              </a:ext>
            </a:extLst>
          </p:cNvPr>
          <p:cNvSpPr/>
          <p:nvPr/>
        </p:nvSpPr>
        <p:spPr>
          <a:xfrm>
            <a:off x="1552421" y="3415409"/>
            <a:ext cx="6015636" cy="257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  <a:p>
            <a:pPr algn="ctr"/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WhenAny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(x =&gt; </a:t>
            </a:r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x.SearchQuery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, x=&gt;</a:t>
            </a:r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x.Value.Trim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() &amp;&amp; </a:t>
            </a:r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x.Value.Length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&gt;3)</a:t>
            </a:r>
          </a:p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2C985D3-17DF-4E9A-8ADD-B6E6A5B5D3CA}"/>
              </a:ext>
            </a:extLst>
          </p:cNvPr>
          <p:cNvSpPr/>
          <p:nvPr/>
        </p:nvSpPr>
        <p:spPr>
          <a:xfrm>
            <a:off x="1546533" y="4201543"/>
            <a:ext cx="6071499" cy="34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latin typeface="Quattrocento Sans" panose="020B0502050000020003" pitchFamily="34" charset="0"/>
              </a:rPr>
              <a:t>User input stream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5FD37A11-6537-4F31-8DD3-48F557C9DA34}"/>
              </a:ext>
            </a:extLst>
          </p:cNvPr>
          <p:cNvSpPr/>
          <p:nvPr/>
        </p:nvSpPr>
        <p:spPr>
          <a:xfrm>
            <a:off x="5071824" y="4744985"/>
            <a:ext cx="270498" cy="285199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A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B292CDC-2299-4E1A-9FDB-5CEAA3DECABD}"/>
              </a:ext>
            </a:extLst>
          </p:cNvPr>
          <p:cNvSpPr/>
          <p:nvPr/>
        </p:nvSpPr>
        <p:spPr>
          <a:xfrm>
            <a:off x="5071824" y="4425727"/>
            <a:ext cx="270498" cy="285199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U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05D7E185-2B13-4BBB-9722-D165BB1D0331}"/>
              </a:ext>
            </a:extLst>
          </p:cNvPr>
          <p:cNvSpPr/>
          <p:nvPr/>
        </p:nvSpPr>
        <p:spPr>
          <a:xfrm>
            <a:off x="5071824" y="4100345"/>
            <a:ext cx="270498" cy="285199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CE76021-19D1-4C24-9D7A-67704DA37829}"/>
              </a:ext>
            </a:extLst>
          </p:cNvPr>
          <p:cNvSpPr/>
          <p:nvPr/>
        </p:nvSpPr>
        <p:spPr>
          <a:xfrm>
            <a:off x="5071824" y="3775584"/>
            <a:ext cx="270498" cy="28519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3CC00-3DD4-4EDA-A750-4A5B0BB55190}"/>
              </a:ext>
            </a:extLst>
          </p:cNvPr>
          <p:cNvSpPr/>
          <p:nvPr/>
        </p:nvSpPr>
        <p:spPr>
          <a:xfrm>
            <a:off x="5032131" y="3731849"/>
            <a:ext cx="349883" cy="13429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473CA9-B736-4FF5-8FA9-2832C83F036A}"/>
              </a:ext>
            </a:extLst>
          </p:cNvPr>
          <p:cNvSpPr txBox="1"/>
          <p:nvPr/>
        </p:nvSpPr>
        <p:spPr>
          <a:xfrm rot="16200000">
            <a:off x="556229" y="2339222"/>
            <a:ext cx="94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Quattrocento Sans" panose="020B0502050000020003" pitchFamily="34" charset="0"/>
              </a:rPr>
              <a:t>Data flow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E1D6DF-2627-45B6-A6E0-DB4FC603B507}"/>
              </a:ext>
            </a:extLst>
          </p:cNvPr>
          <p:cNvCxnSpPr>
            <a:cxnSpLocks/>
          </p:cNvCxnSpPr>
          <p:nvPr/>
        </p:nvCxnSpPr>
        <p:spPr>
          <a:xfrm>
            <a:off x="1202049" y="1958486"/>
            <a:ext cx="0" cy="116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1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26"/>
    </mc:Choice>
    <mc:Fallback xmlns="">
      <p:transition advTm="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3" grpId="0" animBg="1"/>
      <p:bldP spid="19" grpId="0" animBg="1"/>
      <p:bldP spid="21" grpId="0" animBg="1"/>
      <p:bldP spid="22" grpId="0" animBg="1"/>
      <p:bldP spid="23" grpId="0" animBg="1"/>
      <p:bldP spid="10" grpId="0" animBg="1"/>
      <p:bldP spid="27" grpId="0" animBg="1"/>
      <p:bldP spid="14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Reactive UI based on RX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Highly declarative code!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 filters can be bound to the UI elements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Concentrate on logic than plumbing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Great community support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52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0"/>
    </mc:Choice>
    <mc:Fallback xmlns="">
      <p:transition advTm="36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Non reactive timer code</a:t>
            </a:r>
            <a:endParaRPr lang="en" sz="1900">
              <a:highlight>
                <a:srgbClr val="FFCD00"/>
              </a:highlight>
            </a:endParaRP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80C0337-7B38-4874-9E9F-0FE5F8D2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252" y="1234374"/>
            <a:ext cx="4009409" cy="389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D1347-1A3E-4821-AE07-D1BD0FA38D49}"/>
              </a:ext>
            </a:extLst>
          </p:cNvPr>
          <p:cNvSpPr txBox="1"/>
          <p:nvPr/>
        </p:nvSpPr>
        <p:spPr>
          <a:xfrm>
            <a:off x="6835571" y="4458131"/>
            <a:ext cx="1756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Quattrocento Sans" panose="020B0502050000020003" pitchFamily="34" charset="0"/>
              </a:rPr>
              <a:t>https://forums.xamarin.com/discussion/30936/device-starttimer-async</a:t>
            </a:r>
          </a:p>
        </p:txBody>
      </p:sp>
    </p:spTree>
    <p:extLst>
      <p:ext uri="{BB962C8B-B14F-4D97-AF65-F5344CB8AC3E}">
        <p14:creationId xmlns:p14="http://schemas.microsoft.com/office/powerpoint/2010/main" val="32352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Reactive timer code</a:t>
            </a:r>
            <a:endParaRPr lang="en" sz="1900">
              <a:highlight>
                <a:srgbClr val="FFCD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30D7E-6D64-4EEF-A998-C72B4E41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50" y="1603612"/>
            <a:ext cx="7344901" cy="19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Reactive programming simplifies a lot of things because its asynchronous and functional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7466210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Readings</a:t>
            </a:r>
            <a:endParaRPr lang="en" sz="190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6458" y="1616470"/>
            <a:ext cx="789824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400" dirty="0"/>
          </a:p>
          <a:p>
            <a:r>
              <a:rPr lang="en-US" sz="1400" dirty="0"/>
              <a:t>The introduction to Reactive Programming : </a:t>
            </a:r>
            <a:r>
              <a:rPr lang="en-US" sz="1400" dirty="0">
                <a:hlinkClick r:id="rId3"/>
              </a:rPr>
              <a:t>https://gist.github.com/staltz/868e7e9bc2a7b8c1f754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ReactiveUI</a:t>
            </a:r>
            <a:r>
              <a:rPr lang="en-US" sz="1400" dirty="0"/>
              <a:t> : </a:t>
            </a:r>
            <a:r>
              <a:rPr lang="en-US" sz="1400" dirty="0">
                <a:hlinkClick r:id="rId4"/>
              </a:rPr>
              <a:t>https://reactiveui.net/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Timer: </a:t>
            </a:r>
            <a:r>
              <a:rPr lang="en-US" sz="1400" dirty="0">
                <a:hlinkClick r:id="rId5"/>
              </a:rPr>
              <a:t>https://msdn.microsoft.com/en-us/library/system.reactive.linq.observable.timer(v=vs.103).aspx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http://reactivex.io/documentation/operators/timer.html</a:t>
            </a:r>
            <a:endParaRPr lang="en-US" sz="1400" dirty="0"/>
          </a:p>
          <a:p>
            <a:endParaRPr lang="en-US" dirty="0"/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7765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Service Location with Splat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Why service location?</a:t>
            </a: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Splat is more than service location</a:t>
            </a: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Unit testing friendly</a:t>
            </a:r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8470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25"/>
    </mc:Choice>
    <mc:Fallback xmlns="">
      <p:transition advTm="1425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Use service location for performance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2125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Readings</a:t>
            </a:r>
            <a:endParaRPr lang="en" sz="190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6458" y="1616470"/>
            <a:ext cx="789824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400" dirty="0"/>
          </a:p>
          <a:p>
            <a:endParaRPr lang="en-US" dirty="0"/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097773-5ABA-4663-9E13-62896D42AB98}"/>
              </a:ext>
            </a:extLst>
          </p:cNvPr>
          <p:cNvSpPr/>
          <p:nvPr/>
        </p:nvSpPr>
        <p:spPr>
          <a:xfrm>
            <a:off x="1635072" y="171500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https://stackoverflow.com/questions/26898381/reactiveui-view-viewmodel-injection-and-di-in-general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6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Singleton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en-US" dirty="0" err="1"/>
              <a:t>HttpClient</a:t>
            </a:r>
            <a:r>
              <a:rPr lang="en-US" dirty="0"/>
              <a:t>?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Cross cutting concerns such as cookies, credentials etc.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Each request with a new </a:t>
            </a:r>
            <a:r>
              <a:rPr lang="en-US" err="1"/>
              <a:t>HttpClient</a:t>
            </a:r>
            <a:r>
              <a:rPr lang="en-US"/>
              <a:t> requires re-establishing a new TCP/IP connection.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Closing network ports on Windows takes long time. You could hit server port exhaustion.</a:t>
            </a:r>
          </a:p>
          <a:p>
            <a:pPr marL="228600" lvl="0">
              <a:spcBef>
                <a:spcPts val="0"/>
              </a:spcBef>
            </a:pPr>
            <a:endParaRPr lang="en-US"/>
          </a:p>
          <a:p>
            <a:pPr marL="228600" lvl="0">
              <a:spcBef>
                <a:spcPts val="0"/>
              </a:spcBef>
            </a:pPr>
            <a:endParaRPr lang="en-US"/>
          </a:p>
          <a:p>
            <a:pPr marL="228600" lvl="0">
              <a:spcBef>
                <a:spcPts val="0"/>
              </a:spcBef>
            </a:pPr>
            <a:endParaRPr lang="en-US"/>
          </a:p>
          <a:p>
            <a:pPr marL="228600" lv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02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7"/>
    </mc:Choice>
    <mc:Fallback xmlns="">
      <p:transition advTm="60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 idx="4294967295"/>
          </p:nvPr>
        </p:nvSpPr>
        <p:spPr>
          <a:xfrm>
            <a:off x="2740832" y="3743182"/>
            <a:ext cx="3800176" cy="503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i="1" dirty="0">
                <a:highlight>
                  <a:srgbClr val="FFCD00"/>
                </a:highlight>
              </a:rPr>
              <a:t>Very tough problems</a:t>
            </a:r>
            <a:endParaRPr lang="en" sz="1800" i="1" dirty="0">
              <a:highlight>
                <a:srgbClr val="FFCD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D5FCD-97E6-40B3-800D-946EC99240C7}"/>
              </a:ext>
            </a:extLst>
          </p:cNvPr>
          <p:cNvSpPr txBox="1"/>
          <p:nvPr/>
        </p:nvSpPr>
        <p:spPr>
          <a:xfrm>
            <a:off x="6541008" y="4733544"/>
            <a:ext cx="1831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Source: cnn.com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Use singleton for </a:t>
            </a:r>
            <a:r>
              <a:rPr lang="en-US" sz="4000" dirty="0" err="1"/>
              <a:t>.Net</a:t>
            </a:r>
            <a:r>
              <a:rPr lang="en-US" sz="4000" dirty="0"/>
              <a:t> </a:t>
            </a:r>
            <a:r>
              <a:rPr lang="en-US" sz="4000" dirty="0" err="1"/>
              <a:t>HttpClient</a:t>
            </a:r>
            <a:r>
              <a:rPr lang="en-US" sz="4000" dirty="0"/>
              <a:t> for performance at the client and the server side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9483848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Readings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1400">
                <a:hlinkClick r:id="rId3"/>
              </a:rPr>
              <a:t>https://stackoverflow.com/questions/22560971/what-is-the-overhead-of-creating-a-new-httpclient-per-call-in-a-webapi-client/35045301#35045301</a:t>
            </a:r>
            <a:endParaRPr lang="en-US" sz="1400"/>
          </a:p>
          <a:p>
            <a:pPr marL="228600" lvl="0">
              <a:spcBef>
                <a:spcPts val="0"/>
              </a:spcBef>
            </a:pPr>
            <a:endParaRPr lang="en-US" sz="1400"/>
          </a:p>
          <a:p>
            <a:pPr marL="228600" lvl="0">
              <a:spcBef>
                <a:spcPts val="0"/>
              </a:spcBef>
            </a:pPr>
            <a:r>
              <a:rPr lang="en-US" sz="1400">
                <a:hlinkClick r:id="rId4"/>
              </a:rPr>
              <a:t>https://docs.microsoft.com/en-us/aspnet/web-api/overview/advanced/calling-a-web-api-from-a-net-client</a:t>
            </a:r>
            <a:endParaRPr lang="en-US" sz="1400"/>
          </a:p>
          <a:p>
            <a:pPr marL="228600" lvl="0">
              <a:spcBef>
                <a:spcPts val="0"/>
              </a:spcBef>
            </a:pPr>
            <a:endParaRPr lang="en" sz="1400"/>
          </a:p>
        </p:txBody>
      </p:sp>
    </p:spTree>
    <p:extLst>
      <p:ext uri="{BB962C8B-B14F-4D97-AF65-F5344CB8AC3E}">
        <p14:creationId xmlns:p14="http://schemas.microsoft.com/office/powerpoint/2010/main" val="379332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Charting lessons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There are a lot of basic ones. Telerik is good enough for now.</a:t>
            </a:r>
          </a:p>
        </p:txBody>
      </p:sp>
      <p:grpSp>
        <p:nvGrpSpPr>
          <p:cNvPr id="10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11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970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Logging and monitoring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Device logging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US"/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Hockey App crash reporting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err="1"/>
              <a:t>Crashlytics</a:t>
            </a:r>
            <a:endParaRPr lang="en-US"/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060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22"/>
    </mc:Choice>
    <mc:Fallback xmlns="">
      <p:transition advTm="2122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Lesson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Introduce </a:t>
            </a:r>
            <a:r>
              <a:rPr lang="en-US" sz="4000" dirty="0" err="1"/>
              <a:t>crashlytics</a:t>
            </a:r>
            <a:r>
              <a:rPr lang="en-US" sz="4000" dirty="0"/>
              <a:t> as soon as possible</a:t>
            </a:r>
          </a:p>
        </p:txBody>
      </p:sp>
      <p:grpSp>
        <p:nvGrpSpPr>
          <p:cNvPr id="10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11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6562283"/>
      </p:ext>
    </p:extLst>
  </p:cSld>
  <p:clrMapOvr>
    <a:masterClrMapping/>
  </p:clrMapOvr>
  <p:transition spd="med" advTm="1496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Testing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Regular </a:t>
            </a:r>
            <a:r>
              <a:rPr lang="en-US" err="1"/>
              <a:t>Nunit</a:t>
            </a:r>
            <a:r>
              <a:rPr lang="en-US"/>
              <a:t> or </a:t>
            </a:r>
            <a:r>
              <a:rPr lang="en-US" err="1"/>
              <a:t>Xunit</a:t>
            </a:r>
            <a:r>
              <a:rPr lang="en-US"/>
              <a:t> testing mainly for view models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Xamarin UI Tests </a:t>
            </a:r>
            <a:r>
              <a:rPr lang="en-US">
                <a:sym typeface="Wingdings" panose="05000000000000000000" pitchFamily="2" charset="2"/>
              </a:rPr>
              <a:t></a:t>
            </a:r>
            <a:r>
              <a:rPr lang="en-US"/>
              <a:t> </a:t>
            </a:r>
          </a:p>
          <a:p>
            <a:pPr marL="228600" lvl="0" rtl="0">
              <a:spcBef>
                <a:spcPts val="0"/>
              </a:spcBef>
            </a:pPr>
            <a:endParaRPr lang="en-US"/>
          </a:p>
          <a:p>
            <a:pPr marL="228600" lvl="0" rtl="0">
              <a:spcBef>
                <a:spcPts val="0"/>
              </a:spcBef>
            </a:pPr>
            <a:endParaRPr lang="en-US"/>
          </a:p>
          <a:p>
            <a:pPr marL="228600" lvl="0" rtl="0">
              <a:spcBef>
                <a:spcPts val="0"/>
              </a:spcBef>
            </a:pPr>
            <a:endParaRPr lang="en-US"/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506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0"/>
    </mc:Choice>
    <mc:Fallback xmlns="">
      <p:transition advTm="49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Testing Lesson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Automated testing can’t replace manual testing yet </a:t>
            </a:r>
          </a:p>
        </p:txBody>
      </p:sp>
      <p:grpSp>
        <p:nvGrpSpPr>
          <p:cNvPr id="10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11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4874288"/>
      </p:ext>
    </p:extLst>
  </p:cSld>
  <p:clrMapOvr>
    <a:masterClrMapping/>
  </p:clrMapOvr>
  <p:transition spd="med" advTm="1496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DevOps for the App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Let’s take a look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7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4454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4F9C-DBAA-4DF0-B6B3-361AE98C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 and 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872FA-4F27-4209-88D1-689A5339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2" y="1030415"/>
            <a:ext cx="7281003" cy="41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82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DevOps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Quattrocento Sans" panose="020B0502050000020003" pitchFamily="34" charset="0"/>
              </a:rPr>
              <a:t>Apple and Certificates </a:t>
            </a:r>
            <a:r>
              <a:rPr lang="en-US" dirty="0">
                <a:latin typeface="Quattrocento Sans" panose="020B0502050000020003" pitchFamily="34" charset="0"/>
                <a:sym typeface="Wingdings" panose="05000000000000000000" pitchFamily="2" charset="2"/>
              </a:rPr>
              <a:t></a:t>
            </a:r>
            <a:endParaRPr lang="en-US" dirty="0">
              <a:latin typeface="Quattrocento Sans" panose="020B0502050000020003" pitchFamily="34" charset="0"/>
            </a:endParaRP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Quattrocento Sans" panose="020B0502050000020003" pitchFamily="34" charset="0"/>
              </a:rPr>
              <a:t>Use homebrew to install Jenkins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Quattrocento Sans" panose="020B0502050000020003" pitchFamily="34" charset="0"/>
              </a:rPr>
              <a:t>.</a:t>
            </a:r>
            <a:r>
              <a:rPr lang="en-US" dirty="0" err="1">
                <a:latin typeface="Quattrocento Sans" panose="020B0502050000020003" pitchFamily="34" charset="0"/>
              </a:rPr>
              <a:t>jenkins</a:t>
            </a:r>
            <a:r>
              <a:rPr lang="en-US" dirty="0">
                <a:latin typeface="Quattrocento Sans" panose="020B0502050000020003" pitchFamily="34" charset="0"/>
              </a:rPr>
              <a:t> is a hidden folder and that has all the workspaces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Quattrocento Sans" panose="020B0502050000020003" pitchFamily="34" charset="0"/>
              </a:rPr>
              <a:t>Mobile.Azure.Com</a:t>
            </a:r>
            <a:endParaRPr lang="en-US" dirty="0">
              <a:latin typeface="Quattrocento Sans" panose="020B0502050000020003" pitchFamily="34" charset="0"/>
            </a:endParaRPr>
          </a:p>
          <a:p>
            <a:pPr marL="228600" lvl="0" rtl="0">
              <a:spcBef>
                <a:spcPts val="0"/>
              </a:spcBef>
            </a:pPr>
            <a:endParaRPr lang="en-US" dirty="0">
              <a:latin typeface="Quattrocento Sans" panose="020B0502050000020003" pitchFamily="34" charset="0"/>
            </a:endParaRPr>
          </a:p>
          <a:p>
            <a:pPr marL="228600" lvl="0" rtl="0">
              <a:spcBef>
                <a:spcPts val="0"/>
              </a:spcBef>
            </a:pPr>
            <a:endParaRPr lang="en-US" dirty="0">
              <a:latin typeface="Quattrocento Sans" panose="020B0502050000020003" pitchFamily="34" charset="0"/>
            </a:endParaRPr>
          </a:p>
          <a:p>
            <a:pPr marL="228600" lvl="0" rtl="0">
              <a:spcBef>
                <a:spcPts val="0"/>
              </a:spcBef>
            </a:pPr>
            <a:endParaRPr lang="en-US" dirty="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0"/>
    </mc:Choice>
    <mc:Fallback xmlns="">
      <p:transition advTm="49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824685" y="2238000"/>
            <a:ext cx="7960455" cy="819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None/>
            </a:pPr>
            <a:r>
              <a:rPr lang="en-US" i="0"/>
              <a:t>In school, you're taught a lesson and then given a test. In life, you're given a test that teaches you a lesson.</a:t>
            </a:r>
          </a:p>
          <a:p>
            <a:pPr lvl="0">
              <a:buNone/>
            </a:pPr>
            <a:r>
              <a:rPr lang="en-US" sz="1600" i="0"/>
              <a:t> -Tom </a:t>
            </a:r>
            <a:r>
              <a:rPr lang="en-US" sz="1600" i="0" err="1"/>
              <a:t>Bodett</a:t>
            </a:r>
            <a:r>
              <a:rPr lang="en-US" sz="1600" i="0"/>
              <a:t>, </a:t>
            </a:r>
            <a:r>
              <a:rPr lang="en-US" sz="1100" i="0"/>
              <a:t>Actor, Author, </a:t>
            </a:r>
            <a:r>
              <a:rPr lang="en-US" sz="1100" i="0" err="1"/>
              <a:t>etc</a:t>
            </a:r>
            <a:endParaRPr lang="en"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57"/>
    </mc:Choice>
    <mc:Fallback xmlns="">
      <p:transition advTm="5157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Lesson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Set this up as part of Sprint 0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08548B-BB71-480B-9C44-07A13478C9E5}"/>
              </a:ext>
            </a:extLst>
          </p:cNvPr>
          <p:cNvSpPr txBox="1">
            <a:spLocks/>
          </p:cNvSpPr>
          <p:nvPr/>
        </p:nvSpPr>
        <p:spPr>
          <a:xfrm>
            <a:off x="1381250" y="2704291"/>
            <a:ext cx="7127260" cy="9043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/>
            <a:r>
              <a:rPr lang="en-US" sz="4000" dirty="0"/>
              <a:t>Apple certificates on the build machine</a:t>
            </a:r>
          </a:p>
        </p:txBody>
      </p:sp>
      <p:grpSp>
        <p:nvGrpSpPr>
          <p:cNvPr id="11" name="Shape 531"/>
          <p:cNvGrpSpPr/>
          <p:nvPr/>
        </p:nvGrpSpPr>
        <p:grpSpPr>
          <a:xfrm>
            <a:off x="852742" y="963652"/>
            <a:ext cx="320377" cy="320377"/>
            <a:chOff x="1278900" y="2333250"/>
            <a:chExt cx="381175" cy="381175"/>
          </a:xfrm>
        </p:grpSpPr>
        <p:sp>
          <p:nvSpPr>
            <p:cNvPr id="12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8182674"/>
      </p:ext>
    </p:extLst>
  </p:cSld>
  <p:clrMapOvr>
    <a:masterClrMapping/>
  </p:clrMapOvr>
  <p:transition spd="med" advTm="149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External interfaces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Let’s take a look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8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0841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/>
              <a:t>Azure Notifications hub</a:t>
            </a:r>
            <a:endParaRPr lang="en" sz="1900">
              <a:highlight>
                <a:srgbClr val="FFCD00"/>
              </a:highlight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36081C9-A44E-4B93-8E88-DD215AD3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90" y="1690689"/>
            <a:ext cx="6846610" cy="315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821D9-C175-457F-8862-A25225097168}"/>
              </a:ext>
            </a:extLst>
          </p:cNvPr>
          <p:cNvSpPr txBox="1"/>
          <p:nvPr/>
        </p:nvSpPr>
        <p:spPr>
          <a:xfrm>
            <a:off x="4390079" y="4896260"/>
            <a:ext cx="4860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Quattrocento Sans" panose="020B0502050000020003" pitchFamily="34" charset="0"/>
                <a:hlinkClick r:id="rId4"/>
              </a:rPr>
              <a:t>https://docs.microsoft.com/en-us/azure/notification-hubs/notification-hubs-push-notification-overview</a:t>
            </a:r>
            <a:endParaRPr lang="en-US" sz="80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1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Use Azure notifications hub instead of PNS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6347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4247411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dirty="0"/>
              <a:t>That was quite a journey</a:t>
            </a:r>
            <a:endParaRPr lang="en" sz="2800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F971C-C799-4FA8-866C-E0071FBD7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</p:spTree>
    <p:extLst>
      <p:ext uri="{BB962C8B-B14F-4D97-AF65-F5344CB8AC3E}">
        <p14:creationId xmlns:p14="http://schemas.microsoft.com/office/powerpoint/2010/main" val="168038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 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A0D14-8C5D-4377-AB78-A8E18A839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is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Setup monitoring and measure everything!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store guidelines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 Reactive!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Don’t be discouraged by the problems and keep chipping away logically</a:t>
            </a:r>
          </a:p>
        </p:txBody>
      </p:sp>
    </p:spTree>
    <p:extLst>
      <p:ext uri="{BB962C8B-B14F-4D97-AF65-F5344CB8AC3E}">
        <p14:creationId xmlns:p14="http://schemas.microsoft.com/office/powerpoint/2010/main" val="80805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subTitle" idx="4294967295"/>
          </p:nvPr>
        </p:nvSpPr>
        <p:spPr>
          <a:xfrm>
            <a:off x="1148888" y="2253296"/>
            <a:ext cx="3380975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 dirty="0">
                <a:solidFill>
                  <a:schemeClr val="dk1"/>
                </a:solidFill>
              </a:rPr>
              <a:t>@yaradhye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 dirty="0">
                <a:solidFill>
                  <a:schemeClr val="dk1"/>
                </a:solidFill>
              </a:rPr>
              <a:t>Presentation link: </a:t>
            </a:r>
          </a:p>
        </p:txBody>
      </p:sp>
      <p:cxnSp>
        <p:nvCxnSpPr>
          <p:cNvPr id="376" name="Shape 376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7" name="Shape 377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9" name="Shape 379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0" name="Shape 38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1" name="Shape 38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6155B064-6A90-4AE9-995E-39979284C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582" y="1870023"/>
            <a:ext cx="3875895" cy="2583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AF51-C32B-4730-B173-9F5110B2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 and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E5840-36AD-42B4-98CF-ECA360DAA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Mix of features and wish lists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Everything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challenges</a:t>
            </a:r>
          </a:p>
        </p:txBody>
      </p:sp>
    </p:spTree>
    <p:extLst>
      <p:ext uri="{BB962C8B-B14F-4D97-AF65-F5344CB8AC3E}">
        <p14:creationId xmlns:p14="http://schemas.microsoft.com/office/powerpoint/2010/main" val="122481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67AA-126B-4CD5-8289-DDAF6E99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E1BB6-ABAC-43D6-9C3E-584BF75A1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5091" y="1274409"/>
            <a:ext cx="4325532" cy="3511192"/>
          </a:xfrm>
        </p:spPr>
        <p:txBody>
          <a:bodyPr/>
          <a:lstStyle/>
          <a:p>
            <a:r>
              <a:rPr lang="en-US" dirty="0"/>
              <a:t>System Overview</a:t>
            </a:r>
          </a:p>
          <a:p>
            <a:r>
              <a:rPr lang="en-US" dirty="0"/>
              <a:t>Business case guideline</a:t>
            </a:r>
          </a:p>
          <a:p>
            <a:r>
              <a:rPr lang="en-US" dirty="0"/>
              <a:t>Rejection</a:t>
            </a:r>
          </a:p>
          <a:p>
            <a:r>
              <a:rPr lang="en-US" dirty="0"/>
              <a:t>User Interface</a:t>
            </a:r>
          </a:p>
          <a:p>
            <a:r>
              <a:rPr lang="en-US" dirty="0"/>
              <a:t>Architecture and Design</a:t>
            </a:r>
          </a:p>
          <a:p>
            <a:r>
              <a:rPr lang="en-US" dirty="0"/>
              <a:t>Programming the App</a:t>
            </a:r>
          </a:p>
          <a:p>
            <a:r>
              <a:rPr lang="en-US" dirty="0"/>
              <a:t>DevOps for the App</a:t>
            </a:r>
          </a:p>
          <a:p>
            <a:r>
              <a:rPr lang="en-US" dirty="0"/>
              <a:t>External Interfaces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AAE1BB6-ABAC-43D6-9C3E-584BF75A1883}"/>
              </a:ext>
            </a:extLst>
          </p:cNvPr>
          <p:cNvSpPr txBox="1">
            <a:spLocks/>
          </p:cNvSpPr>
          <p:nvPr/>
        </p:nvSpPr>
        <p:spPr>
          <a:xfrm>
            <a:off x="2781900" y="1274408"/>
            <a:ext cx="327064" cy="3552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6</a:t>
            </a:r>
          </a:p>
          <a:p>
            <a:r>
              <a:rPr lang="en-US" dirty="0"/>
              <a:t>7</a:t>
            </a:r>
          </a:p>
          <a:p>
            <a:r>
              <a:rPr lang="en-US" dirty="0"/>
              <a:t>8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117273" y="1345423"/>
            <a:ext cx="0" cy="34401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47529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1306</Words>
  <Application>Microsoft Office PowerPoint</Application>
  <PresentationFormat>On-screen Show (16:9)</PresentationFormat>
  <Paragraphs>294</Paragraphs>
  <Slides>76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Fira Code</vt:lpstr>
      <vt:lpstr>Lora</vt:lpstr>
      <vt:lpstr>Quattrocento Sans</vt:lpstr>
      <vt:lpstr>Wingdings</vt:lpstr>
      <vt:lpstr>Viola template</vt:lpstr>
      <vt:lpstr>Building pragmatic mobile applications</vt:lpstr>
      <vt:lpstr>Hello!</vt:lpstr>
      <vt:lpstr>~2.8 million apps in Google Play</vt:lpstr>
      <vt:lpstr>State of the technology</vt:lpstr>
      <vt:lpstr>All the research is pointing towards the jump</vt:lpstr>
      <vt:lpstr>Very tough problems</vt:lpstr>
      <vt:lpstr>PowerPoint Presentation</vt:lpstr>
      <vt:lpstr>Project Background and context</vt:lpstr>
      <vt:lpstr>Agenda</vt:lpstr>
      <vt:lpstr>System Overview</vt:lpstr>
      <vt:lpstr>Primary System Components</vt:lpstr>
      <vt:lpstr>Secondary System Components</vt:lpstr>
      <vt:lpstr>High level architecture</vt:lpstr>
      <vt:lpstr>Business case guidelines</vt:lpstr>
      <vt:lpstr>Answer critical questions</vt:lpstr>
      <vt:lpstr>Priorities</vt:lpstr>
      <vt:lpstr>Rejection</vt:lpstr>
      <vt:lpstr>Rejection</vt:lpstr>
      <vt:lpstr>Rejection</vt:lpstr>
      <vt:lpstr>Lesson</vt:lpstr>
      <vt:lpstr>User interface</vt:lpstr>
      <vt:lpstr>User interface</vt:lpstr>
      <vt:lpstr>Lesson</vt:lpstr>
      <vt:lpstr>Volume control </vt:lpstr>
      <vt:lpstr>Volume control</vt:lpstr>
      <vt:lpstr>Lesson</vt:lpstr>
      <vt:lpstr>Setting up the users for success</vt:lpstr>
      <vt:lpstr>Lesson</vt:lpstr>
      <vt:lpstr>Simple and awesome</vt:lpstr>
      <vt:lpstr>Lesson</vt:lpstr>
      <vt:lpstr>Lesson</vt:lpstr>
      <vt:lpstr>Readings</vt:lpstr>
      <vt:lpstr>Architecture and Design</vt:lpstr>
      <vt:lpstr>Communication</vt:lpstr>
      <vt:lpstr>Xamarin Connectivity Plugin</vt:lpstr>
      <vt:lpstr>Lesson</vt:lpstr>
      <vt:lpstr>Power management</vt:lpstr>
      <vt:lpstr>Lesson</vt:lpstr>
      <vt:lpstr>Local storage</vt:lpstr>
      <vt:lpstr>Lesson</vt:lpstr>
      <vt:lpstr>Readings</vt:lpstr>
      <vt:lpstr>Programming the App</vt:lpstr>
      <vt:lpstr>What’s the Xamarin appeal?</vt:lpstr>
      <vt:lpstr>Lesson</vt:lpstr>
      <vt:lpstr>Shared libraries</vt:lpstr>
      <vt:lpstr>Portable Class Libraries</vt:lpstr>
      <vt:lpstr>Netstandard </vt:lpstr>
      <vt:lpstr>Lesson</vt:lpstr>
      <vt:lpstr>Reactive programming</vt:lpstr>
      <vt:lpstr>Reactive programming – searching cities</vt:lpstr>
      <vt:lpstr>Reactive UI based on RX</vt:lpstr>
      <vt:lpstr> Non reactive timer code</vt:lpstr>
      <vt:lpstr> Reactive timer code</vt:lpstr>
      <vt:lpstr>Lesson</vt:lpstr>
      <vt:lpstr> Readings</vt:lpstr>
      <vt:lpstr>Service Location with Splat</vt:lpstr>
      <vt:lpstr>Lesson</vt:lpstr>
      <vt:lpstr> Readings</vt:lpstr>
      <vt:lpstr>Singleton .Net HttpClient?</vt:lpstr>
      <vt:lpstr>Lesson</vt:lpstr>
      <vt:lpstr>Readings</vt:lpstr>
      <vt:lpstr>Charting lessons</vt:lpstr>
      <vt:lpstr>Logging and monitoring</vt:lpstr>
      <vt:lpstr>Lesson</vt:lpstr>
      <vt:lpstr>Testing</vt:lpstr>
      <vt:lpstr>Testing Lesson</vt:lpstr>
      <vt:lpstr>DevOps for the App</vt:lpstr>
      <vt:lpstr>CI and CD</vt:lpstr>
      <vt:lpstr>DevOps</vt:lpstr>
      <vt:lpstr>Lesson</vt:lpstr>
      <vt:lpstr>External interfaces</vt:lpstr>
      <vt:lpstr>Azure Notifications hub</vt:lpstr>
      <vt:lpstr>Lesson</vt:lpstr>
      <vt:lpstr>That was quite a journey</vt:lpstr>
      <vt:lpstr>Key take aways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practical mobile application systems</dc:title>
  <dc:creator>Yogiraj</dc:creator>
  <cp:lastModifiedBy>Yogiraj Aradhye</cp:lastModifiedBy>
  <cp:revision>15</cp:revision>
  <dcterms:modified xsi:type="dcterms:W3CDTF">2017-08-15T03:14:33Z</dcterms:modified>
</cp:coreProperties>
</file>